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0" r:id="rId4"/>
    <p:sldId id="269" r:id="rId5"/>
    <p:sldId id="272" r:id="rId6"/>
    <p:sldId id="287" r:id="rId7"/>
    <p:sldId id="280" r:id="rId8"/>
    <p:sldId id="295" r:id="rId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57CFC-E519-4F43-A230-609D2FD0766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78F0B-57D3-4145-997D-0B0CC81C9CC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6115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veikslėlis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278228" y="3052293"/>
            <a:ext cx="6858000" cy="1675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278228" y="5020674"/>
            <a:ext cx="6858000" cy="75019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1278228" y="6376295"/>
            <a:ext cx="1314450" cy="365125"/>
          </a:xfrm>
        </p:spPr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782239" y="6363416"/>
            <a:ext cx="30861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078828" y="6377547"/>
            <a:ext cx="2057400" cy="365125"/>
          </a:xfrm>
        </p:spPr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415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176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467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517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44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7664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3437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282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016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01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47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"/>
            <a:ext cx="9144000" cy="6856661"/>
          </a:xfrm>
          <a:prstGeom prst="rect">
            <a:avLst/>
          </a:prstGeom>
        </p:spPr>
      </p:pic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1371600" y="991674"/>
            <a:ext cx="7143750" cy="699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71600" y="1690688"/>
            <a:ext cx="7143750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1371600" y="6356351"/>
            <a:ext cx="1314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A5DF-81DE-43CD-95F9-0C11A9152B5A}" type="datetimeFigureOut">
              <a:rPr lang="lt-LT" smtClean="0"/>
              <a:t>2026-10-28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84D3F-BC8C-4FB6-A74D-DC96DD15576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922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331640" y="3068960"/>
            <a:ext cx="6858000" cy="648072"/>
          </a:xfrm>
        </p:spPr>
        <p:txBody>
          <a:bodyPr>
            <a:normAutofit fontScale="90000"/>
          </a:bodyPr>
          <a:lstStyle/>
          <a:p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lt-LT" sz="4000" dirty="0">
                <a:solidFill>
                  <a:schemeClr val="accent1">
                    <a:lumMod val="50000"/>
                  </a:schemeClr>
                </a:solidFill>
              </a:rPr>
            </a:br>
            <a:endParaRPr lang="lt-LT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800800" cy="1080120"/>
          </a:xfrm>
        </p:spPr>
        <p:txBody>
          <a:bodyPr>
            <a:normAutofit fontScale="25000" lnSpcReduction="20000"/>
          </a:bodyPr>
          <a:lstStyle/>
          <a:p>
            <a:pPr marL="27432" lvl="0" algn="l">
              <a:spcBef>
                <a:spcPts val="600"/>
              </a:spcBef>
              <a:buClr>
                <a:srgbClr val="3891A7"/>
              </a:buClr>
              <a:buSzPct val="80000"/>
            </a:pPr>
            <a:endParaRPr lang="lt-LT" sz="1500" dirty="0">
              <a:latin typeface="Times New Roman"/>
              <a:ea typeface="Times New Roman"/>
            </a:endParaRPr>
          </a:p>
          <a:p>
            <a:pPr marL="27432" lvl="0" algn="l">
              <a:spcBef>
                <a:spcPts val="600"/>
              </a:spcBef>
              <a:buClr>
                <a:srgbClr val="3891A7"/>
              </a:buClr>
              <a:buSzPct val="80000"/>
            </a:pPr>
            <a:endParaRPr lang="lt-LT" sz="1500" dirty="0">
              <a:latin typeface="Times New Roman"/>
              <a:ea typeface="Times New Roman"/>
            </a:endParaRPr>
          </a:p>
          <a:p>
            <a:pPr marL="27432" lvl="0" algn="l">
              <a:spcBef>
                <a:spcPts val="600"/>
              </a:spcBef>
              <a:buClr>
                <a:srgbClr val="3891A7"/>
              </a:buClr>
              <a:buSzPct val="80000"/>
            </a:pPr>
            <a:endParaRPr lang="lt-LT" sz="1500" dirty="0">
              <a:latin typeface="Times New Roman"/>
              <a:ea typeface="Times New Roman"/>
            </a:endParaRPr>
          </a:p>
          <a:p>
            <a:pPr marL="27432" lvl="0" algn="l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lt-LT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Mokyklos veiklos kokybės įsivertinimo grupės narės:</a:t>
            </a:r>
          </a:p>
          <a:p>
            <a:pPr marL="27432" lvl="0" algn="just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lt-LT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                         </a:t>
            </a:r>
            <a:r>
              <a:rPr lang="lt-LT" sz="5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J. Kaupienė</a:t>
            </a:r>
          </a:p>
          <a:p>
            <a:pPr marL="27432" lvl="0" algn="just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lt-LT" sz="5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                         E. </a:t>
            </a:r>
            <a:r>
              <a:rPr lang="lt-LT" sz="56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Janušienė</a:t>
            </a:r>
            <a:endParaRPr lang="lt-LT" sz="56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7432" lvl="0" algn="l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lt-LT" sz="5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                         V. </a:t>
            </a:r>
            <a:r>
              <a:rPr lang="lt-LT" sz="56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Jasevičienė</a:t>
            </a:r>
            <a:endParaRPr lang="lt-LT" sz="5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/>
            <a:r>
              <a:rPr lang="lt-LT" sz="5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2026-10-27</a:t>
            </a:r>
          </a:p>
          <a:p>
            <a:endParaRPr lang="lt-LT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1400" dirty="0"/>
          </a:p>
        </p:txBody>
      </p:sp>
      <p:sp>
        <p:nvSpPr>
          <p:cNvPr id="4" name="Stačiakampis 3"/>
          <p:cNvSpPr/>
          <p:nvPr/>
        </p:nvSpPr>
        <p:spPr>
          <a:xfrm>
            <a:off x="398914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2286000" y="2690336"/>
            <a:ext cx="5310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3200" dirty="0">
              <a:solidFill>
                <a:srgbClr val="5B9BD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PLATUSIS  ĮSIVERTINIMAS</a:t>
            </a:r>
            <a:br>
              <a:rPr lang="lt-LT" sz="3200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64040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87624" y="1844824"/>
            <a:ext cx="7056784" cy="29523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MOKYKLOS  VEIKLOS KOKYBĘ PEDAGOGAI, MOKINIAI, MOKINIŲ TĖVAI VERTINO PAGAL KETURIAS VEIKLOS SRITIS, REMIANTIS 2016 M. KOVO 29 D. LIETUVOS RESPUBLIKOS ŠVIETIMO IR MOKSLO MINISTRO ĮSAKYMU NR. V-267  „DĖL MOKYKLOS, ĮGYVENDINANČIOS BENDROJO UGDYMO PROGRAMAS, VEIKLOS KOKYBĖS ĮSIVERTINIMO METODIKOS PATVIRTINIMO“. </a:t>
            </a:r>
          </a:p>
          <a:p>
            <a:pPr marL="0" indent="0" algn="just">
              <a:buNone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BENDRUOMENĖS NARIAI UŽPILDĖ ANKETĄ, REMDAMIESI RODIKLIŲ PAAIŠKINIMAIS, SAVO NUOMONE BEI PATIRTIMI PAGAL 4 LYGIŲ </a:t>
            </a:r>
            <a:r>
              <a:rPr lang="lt-LT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VERTINIMO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SKALĘ. </a:t>
            </a:r>
          </a:p>
        </p:txBody>
      </p:sp>
    </p:spTree>
    <p:extLst>
      <p:ext uri="{BB962C8B-B14F-4D97-AF65-F5344CB8AC3E}">
        <p14:creationId xmlns:p14="http://schemas.microsoft.com/office/powerpoint/2010/main" val="211782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628800"/>
            <a:ext cx="7143750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 SRITYS  </a:t>
            </a:r>
          </a:p>
          <a:p>
            <a:pPr marL="0" indent="0" algn="ctr">
              <a:buNone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</a:p>
          <a:p>
            <a:pPr marL="514350" indent="-514350"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UGDYMAS(-IS) IR MOKINIŲ PATIRTYS</a:t>
            </a:r>
          </a:p>
          <a:p>
            <a:pPr marL="514350" indent="-514350"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UGDYMO(-SI) APLINKOS </a:t>
            </a:r>
          </a:p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  LYDERYSTĖ IR VADYBA</a:t>
            </a:r>
          </a:p>
        </p:txBody>
      </p:sp>
    </p:spTree>
    <p:extLst>
      <p:ext uri="{BB962C8B-B14F-4D97-AF65-F5344CB8AC3E}">
        <p14:creationId xmlns:p14="http://schemas.microsoft.com/office/powerpoint/2010/main" val="287176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71600" y="1268760"/>
            <a:ext cx="7143750" cy="1008112"/>
          </a:xfrm>
        </p:spPr>
        <p:txBody>
          <a:bodyPr>
            <a:normAutofit fontScale="90000"/>
          </a:bodyPr>
          <a:lstStyle/>
          <a:p>
            <a:pPr lvl="0" algn="ctr"/>
            <a:b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PLAČIOJO ĮSIVERTINIMO IŠVADOS</a:t>
            </a:r>
            <a:br>
              <a:rPr lang="lt-LT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sritis. REZULTATAI</a:t>
            </a:r>
            <a:br>
              <a:rPr lang="lt-LT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708920"/>
            <a:ext cx="752288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852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1640" y="1484784"/>
            <a:ext cx="6840760" cy="699015"/>
          </a:xfrm>
        </p:spPr>
        <p:txBody>
          <a:bodyPr>
            <a:noAutofit/>
          </a:bodyPr>
          <a:lstStyle/>
          <a:p>
            <a:pPr lvl="0" algn="ctr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sritis. UGDYMAS(IS)  IR MOKINIŲ PATIRTYS</a:t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urinio vietos rezervavimo ženklas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024021"/>
              </p:ext>
            </p:extLst>
          </p:nvPr>
        </p:nvGraphicFramePr>
        <p:xfrm>
          <a:off x="1331641" y="2420895"/>
          <a:ext cx="6912769" cy="338602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40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7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Tema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                       Veiklos rodiklis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42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2.1. </a:t>
                      </a:r>
                      <a:r>
                        <a:rPr lang="lt-LT" sz="16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Ugdymo(si</a:t>
                      </a: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 planavimas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2.1.1. Ugdymo(</a:t>
                      </a:r>
                      <a:r>
                        <a:rPr lang="lt-LT" sz="16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si</a:t>
                      </a: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 tikslai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2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2.1.2. Ugdymo planai ir tvarkaraščiai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42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2.1.3. Orientavimasis į mokinių poreikius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83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2.2. 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Vadovavimas mokymuisi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2.2.1. 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Mokymosi lūkesčiai ir mokinių skatinimas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42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2.2.2.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lt-LT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Ugdymo(si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 organizavimas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42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2.3. 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Mokymosi patirtys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2.3.1. Mokymasis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42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2.3.2. Ugdymas mokyklos gyvenimu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42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2.4. 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Vertinimas ugdant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2.4.1. Vertinimas ugdymui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42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2.4.2. </a:t>
                      </a:r>
                      <a:r>
                        <a:rPr lang="lt-LT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Mokinių įsivertinimas</a:t>
                      </a:r>
                      <a:endParaRPr lang="lt-LT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77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19672" y="1484785"/>
            <a:ext cx="6696744" cy="936104"/>
          </a:xfrm>
        </p:spPr>
        <p:txBody>
          <a:bodyPr>
            <a:noAutofit/>
          </a:bodyPr>
          <a:lstStyle/>
          <a:p>
            <a:pPr algn="ctr"/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sritis. UGDYMO(-SI) APLINKOS</a:t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urinio vietos rezervavimo ženklas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920272"/>
              </p:ext>
            </p:extLst>
          </p:nvPr>
        </p:nvGraphicFramePr>
        <p:xfrm>
          <a:off x="1259632" y="3405385"/>
          <a:ext cx="7255718" cy="2183853"/>
        </p:xfrm>
        <a:graphic>
          <a:graphicData uri="http://schemas.openxmlformats.org/drawingml/2006/table">
            <a:tbl>
              <a:tblPr firstRow="1" firstCol="1" bandRow="1"/>
              <a:tblGrid>
                <a:gridCol w="3240360">
                  <a:extLst>
                    <a:ext uri="{9D8B030D-6E8A-4147-A177-3AD203B41FA5}">
                      <a16:colId xmlns:a16="http://schemas.microsoft.com/office/drawing/2014/main" val="807989314"/>
                    </a:ext>
                  </a:extLst>
                </a:gridCol>
                <a:gridCol w="3668156">
                  <a:extLst>
                    <a:ext uri="{9D8B030D-6E8A-4147-A177-3AD203B41FA5}">
                      <a16:colId xmlns:a16="http://schemas.microsoft.com/office/drawing/2014/main" val="3702471257"/>
                    </a:ext>
                  </a:extLst>
                </a:gridCol>
                <a:gridCol w="347202">
                  <a:extLst>
                    <a:ext uri="{9D8B030D-6E8A-4147-A177-3AD203B41FA5}">
                      <a16:colId xmlns:a16="http://schemas.microsoft.com/office/drawing/2014/main" val="1491727831"/>
                    </a:ext>
                  </a:extLst>
                </a:gridCol>
              </a:tblGrid>
              <a:tr h="3421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Tema 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Veiklos rodiklis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215756"/>
                  </a:ext>
                </a:extLst>
              </a:tr>
              <a:tr h="37323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3.1. Įgalinanti mokytis fizinė aplinka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3.1.1. Įranga ir priemonės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49004"/>
                  </a:ext>
                </a:extLst>
              </a:tr>
              <a:tr h="37323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3.1.2. Pastatas ir jo aplinka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174121"/>
                  </a:ext>
                </a:extLst>
              </a:tr>
              <a:tr h="348778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3.1.3. Aplinkų </a:t>
                      </a:r>
                      <a:r>
                        <a:rPr lang="lt-LT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bendrakūra</a:t>
                      </a:r>
                      <a:endParaRPr lang="lt-LT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294012"/>
                  </a:ext>
                </a:extLst>
              </a:tr>
              <a:tr h="37323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3.2. Mokymasis be sienų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3.2.1. Mokymasis ne mokykloje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569206"/>
                  </a:ext>
                </a:extLst>
              </a:tr>
              <a:tr h="37323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3.2.2. Mokymasis virtualioje aplinkoje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297" marR="632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170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37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>
              <a:spcBef>
                <a:spcPts val="1000"/>
              </a:spcBef>
            </a:pPr>
            <a:br>
              <a:rPr lang="lt-LT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b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sritis. LYDERYSTĖ IR VADYBA</a:t>
            </a:r>
            <a:br>
              <a:rPr lang="lt-LT" sz="2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7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1772816"/>
            <a:ext cx="7520880" cy="45466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06541"/>
            <a:ext cx="794385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55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71600" y="1268760"/>
            <a:ext cx="7143750" cy="720080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3600" dirty="0">
                <a:solidFill>
                  <a:prstClr val="black"/>
                </a:solidFill>
              </a:rPr>
            </a:br>
            <a:br>
              <a:rPr lang="lt-LT" sz="3600" dirty="0">
                <a:solidFill>
                  <a:prstClr val="black"/>
                </a:solidFill>
              </a:rPr>
            </a:br>
            <a: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SIŪLOMAS TEMINIS ĮSIVERTINIMAS</a:t>
            </a:r>
            <a:b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2132856"/>
            <a:ext cx="7920880" cy="404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400" dirty="0">
                <a:latin typeface="Times New Roman"/>
                <a:ea typeface="Calibri"/>
              </a:rPr>
              <a:t> SRITIS. </a:t>
            </a:r>
            <a:r>
              <a:rPr lang="lt-LT" sz="2400" b="1" dirty="0">
                <a:latin typeface="Times New Roman"/>
                <a:ea typeface="Calibri"/>
              </a:rPr>
              <a:t>2. UGDYMAS(IS) IR MOKINIŲ PATIRTYS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lt-LT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TEMA. </a:t>
            </a:r>
            <a:r>
              <a:rPr lang="lt-LT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2.4. </a:t>
            </a:r>
            <a:r>
              <a:rPr lang="lt-LT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VERTINIMAS UGDANT</a:t>
            </a:r>
            <a:endParaRPr lang="lt-LT" sz="24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400" dirty="0">
                <a:latin typeface="Times New Roman"/>
                <a:ea typeface="Calibri"/>
              </a:rPr>
              <a:t>            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lt-LT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VEIKLOS RODIKLIS. </a:t>
            </a:r>
            <a:r>
              <a:rPr lang="lt-LT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2.4.1. VERTINIMAS UGDYMUI</a:t>
            </a:r>
          </a:p>
          <a:p>
            <a:pPr marL="0" indent="0" algn="ctr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RAKTINIAI ŽODŽIAI: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VERTINIMO KRITERIJŲ AIŠKUMAS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VERTINIMO ĮVAIROVĖ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lt-LT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PAŽANGĄ SKATINANTIS GRĮŽTAMASIS RYŠYS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lt-LT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lt-L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lt-LT" sz="2000" dirty="0">
              <a:ea typeface="Calibri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lt-L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lt-L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lt-LT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4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720818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sablonas2</Template>
  <TotalTime>2061</TotalTime>
  <Words>346</Words>
  <Application>Microsoft Office PowerPoint</Application>
  <PresentationFormat>Demonstracija ekrane 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„Office“ tema</vt:lpstr>
      <vt:lpstr>             </vt:lpstr>
      <vt:lpstr>„PowerPoint“ pateiktis</vt:lpstr>
      <vt:lpstr>„PowerPoint“ pateiktis</vt:lpstr>
      <vt:lpstr>  PLAČIOJO ĮSIVERTINIMO IŠVADOS  1. sritis. REZULTATAI  </vt:lpstr>
      <vt:lpstr>2. sritis. UGDYMAS(IS)  IR MOKINIŲ PATIRTYS </vt:lpstr>
      <vt:lpstr> 3 sritis. UGDYMO(-SI) APLINKOS </vt:lpstr>
      <vt:lpstr>                4 sritis. LYDERYSTĖ IR VADYBA </vt:lpstr>
      <vt:lpstr>  SIŪLOMAS TEMINIS ĮSIVERTINIMAS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PC</dc:creator>
  <cp:lastModifiedBy>Gitana Skorochodovienė</cp:lastModifiedBy>
  <cp:revision>239</cp:revision>
  <dcterms:created xsi:type="dcterms:W3CDTF">2019-10-12T17:53:27Z</dcterms:created>
  <dcterms:modified xsi:type="dcterms:W3CDTF">2026-10-28T08:07:22Z</dcterms:modified>
</cp:coreProperties>
</file>